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31"/>
  </p:notesMasterIdLst>
  <p:sldIdLst>
    <p:sldId id="257" r:id="rId2"/>
    <p:sldId id="258" r:id="rId3"/>
    <p:sldId id="263" r:id="rId4"/>
    <p:sldId id="270" r:id="rId5"/>
    <p:sldId id="271" r:id="rId6"/>
    <p:sldId id="259" r:id="rId7"/>
    <p:sldId id="274" r:id="rId8"/>
    <p:sldId id="277" r:id="rId9"/>
    <p:sldId id="261" r:id="rId10"/>
    <p:sldId id="262" r:id="rId11"/>
    <p:sldId id="278" r:id="rId12"/>
    <p:sldId id="264" r:id="rId13"/>
    <p:sldId id="281" r:id="rId14"/>
    <p:sldId id="265" r:id="rId15"/>
    <p:sldId id="268" r:id="rId16"/>
    <p:sldId id="282" r:id="rId17"/>
    <p:sldId id="283" r:id="rId18"/>
    <p:sldId id="284" r:id="rId19"/>
    <p:sldId id="285" r:id="rId20"/>
    <p:sldId id="287" r:id="rId21"/>
    <p:sldId id="286" r:id="rId22"/>
    <p:sldId id="288" r:id="rId23"/>
    <p:sldId id="289" r:id="rId24"/>
    <p:sldId id="290" r:id="rId25"/>
    <p:sldId id="291" r:id="rId26"/>
    <p:sldId id="266" r:id="rId27"/>
    <p:sldId id="292" r:id="rId28"/>
    <p:sldId id="273" r:id="rId29"/>
    <p:sldId id="272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7B7EF-D4E6-492C-9ED7-A7AD46F2FFB3}">
          <p14:sldIdLst>
            <p14:sldId id="257"/>
            <p14:sldId id="258"/>
            <p14:sldId id="263"/>
            <p14:sldId id="270"/>
            <p14:sldId id="271"/>
            <p14:sldId id="259"/>
            <p14:sldId id="274"/>
            <p14:sldId id="277"/>
            <p14:sldId id="261"/>
            <p14:sldId id="262"/>
          </p14:sldIdLst>
        </p14:section>
        <p14:section name="Раздел без заголовка" id="{85629EF1-5A2C-4C54-83C9-F2B84E32DBBB}">
          <p14:sldIdLst/>
        </p14:section>
        <p14:section name="Раздел без заголовка" id="{B4134B40-7D80-4B9E-AB70-A823C7554456}">
          <p14:sldIdLst>
            <p14:sldId id="278"/>
            <p14:sldId id="264"/>
            <p14:sldId id="281"/>
            <p14:sldId id="265"/>
            <p14:sldId id="268"/>
            <p14:sldId id="282"/>
            <p14:sldId id="283"/>
            <p14:sldId id="284"/>
            <p14:sldId id="285"/>
            <p14:sldId id="287"/>
            <p14:sldId id="286"/>
            <p14:sldId id="288"/>
            <p14:sldId id="289"/>
            <p14:sldId id="290"/>
            <p14:sldId id="291"/>
            <p14:sldId id="266"/>
            <p14:sldId id="292"/>
            <p14:sldId id="273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НФ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00"/>
    <a:srgbClr val="FFFF00"/>
    <a:srgbClr val="0000CC"/>
    <a:srgbClr val="9999FF"/>
    <a:srgbClr val="0000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10" autoAdjust="0"/>
  </p:normalViewPr>
  <p:slideViewPr>
    <p:cSldViewPr>
      <p:cViewPr varScale="1">
        <p:scale>
          <a:sx n="76" d="100"/>
          <a:sy n="76" d="100"/>
        </p:scale>
        <p:origin x="84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62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2.xml"/><Relationship Id="rId1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1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10101010101010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22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4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999999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1928.3</c:v>
                </c:pt>
                <c:pt idx="1">
                  <c:v>1999.5</c:v>
                </c:pt>
                <c:pt idx="2">
                  <c:v>2133.1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8830.7999999999993</c:v>
                </c:pt>
                <c:pt idx="1">
                  <c:v>6734.4</c:v>
                </c:pt>
                <c:pt idx="2">
                  <c:v>6479.5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98"/>
        <c:axId val="352642648"/>
        <c:axId val="352641864"/>
      </c:barChart>
      <c:catAx>
        <c:axId val="352642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2641864"/>
        <c:crosses val="autoZero"/>
        <c:auto val="1"/>
        <c:lblAlgn val="ctr"/>
        <c:lblOffset val="100"/>
        <c:noMultiLvlLbl val="0"/>
      </c:catAx>
      <c:valAx>
        <c:axId val="352641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2642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lumMod val="75000"/>
          </a:schemeClr>
        </a:gs>
        <a:gs pos="48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2022год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Обеспечение уличного освещения -900,0 тыс. руб.</c:v>
                </c:pt>
                <c:pt idx="1">
                  <c:v>Благоустройство и озеленение территории сельского поселения - 122,2 тыс.руб.</c:v>
                </c:pt>
                <c:pt idx="2">
                  <c:v>Содержание мест захоронения- 0</c:v>
                </c:pt>
                <c:pt idx="3">
                  <c:v>Строительство и ремонт колодцев - 0,0тыс.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900</c:v>
                </c:pt>
                <c:pt idx="1">
                  <c:v>184.1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1241704560708639E-2"/>
          <c:y val="0.62563106552249426"/>
          <c:w val="0.90095418526411153"/>
          <c:h val="0.3742077584788124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Земельный налог - 1004,4 тыс.руб.</c:v>
                </c:pt>
                <c:pt idx="1">
                  <c:v>Налог на имущество физических лиц -92,8 тыс.руб.</c:v>
                </c:pt>
                <c:pt idx="2">
                  <c:v>Налог на доходы физических лиц - 516,4 тыс.руб.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0.622</c:v>
                </c:pt>
                <c:pt idx="1">
                  <c:v>5.8000000000000003E-2</c:v>
                </c:pt>
                <c:pt idx="2">
                  <c:v>0.32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explosion val="6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Lbls>
                  <c:spPr>
                    <a:pattFill prst="pct75">
                      <a:fgClr>
                        <a:prstClr val="black">
                          <a:lumMod val="75000"/>
                          <a:lumOff val="25000"/>
                        </a:prstClr>
                      </a:fgClr>
                      <a:bgClr>
                        <a:prstClr val="black">
                          <a:lumMod val="65000"/>
                          <a:lumOff val="35000"/>
                        </a:prst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Лист1!$A$2:$A$4</c15:sqref>
                        </c15:formulaRef>
                      </c:ext>
                    </c:extLst>
                    <c:strCache>
                      <c:ptCount val="3"/>
                      <c:pt idx="0">
                        <c:v>Земельный налог - 1004,4 тыс.руб.</c:v>
                      </c:pt>
                      <c:pt idx="1">
                        <c:v>Налог на имущество физических лиц -92,8 тыс.руб.</c:v>
                      </c:pt>
                      <c:pt idx="2">
                        <c:v>Налог на доходы физических лиц - 516,4 тыс.руб.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Лист1!$B$2:$B$4</c15:sqref>
                        </c15:formulaRef>
                      </c:ext>
                    </c:extLst>
                    <c:numCache>
                      <c:formatCode>0.0</c:formatCode>
                      <c:ptCount val="3"/>
                      <c:pt idx="0" formatCode="General">
                        <c:v>1004.4</c:v>
                      </c:pt>
                      <c:pt idx="1">
                        <c:v>92.8</c:v>
                      </c:pt>
                      <c:pt idx="2">
                        <c:v>516.4</c:v>
                      </c:pt>
                    </c:numCache>
                  </c:numRef>
                </c:val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037037037037035"/>
          <c:y val="0.22691970802919709"/>
          <c:w val="0.37037037037037035"/>
          <c:h val="0.4148345498783454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60" b="0" i="0" u="none" strike="noStrike" kern="1200" baseline="0">
              <a:solidFill>
                <a:schemeClr val="dk1">
                  <a:lumMod val="75000"/>
                  <a:lumOff val="25000"/>
                  <a:alpha val="93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59774049982881E-3"/>
          <c:y val="0.13834405058634258"/>
          <c:w val="0.9531809386658826"/>
          <c:h val="0.813795215253265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accent4"/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n>
                      <a:noFill/>
                    </a:ln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6474.1</c:v>
                </c:pt>
                <c:pt idx="1">
                  <c:v>6479.5</c:v>
                </c:pt>
                <c:pt idx="2">
                  <c:v>6479.5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1029.0999999999999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spPr>
              <a:solidFill>
                <a:srgbClr val="0070C0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246.5</c:v>
                </c:pt>
                <c:pt idx="1">
                  <c:v>254.9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292"/>
        <c:shape val="box"/>
        <c:axId val="784882160"/>
        <c:axId val="784880592"/>
        <c:axId val="0"/>
      </c:bar3DChart>
      <c:catAx>
        <c:axId val="78488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10" b="0" i="1" baseline="0">
                <a:solidFill>
                  <a:schemeClr val="tx2">
                    <a:lumMod val="50000"/>
                    <a:alpha val="98000"/>
                  </a:schemeClr>
                </a:solidFill>
                <a:latin typeface="Times New Roman" panose="02020603050405020304" pitchFamily="18" charset="0"/>
              </a:defRPr>
            </a:pPr>
            <a:endParaRPr lang="ru-RU"/>
          </a:p>
        </c:txPr>
        <c:crossAx val="784880592"/>
        <c:crosses val="autoZero"/>
        <c:auto val="1"/>
        <c:lblAlgn val="ctr"/>
        <c:lblOffset val="100"/>
        <c:noMultiLvlLbl val="0"/>
      </c:catAx>
      <c:valAx>
        <c:axId val="7848805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784882160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1000">
              <a:srgbClr val="A0A71D"/>
            </a:gs>
            <a:gs pos="2000">
              <a:schemeClr val="accent3">
                <a:lumMod val="75000"/>
              </a:schemeClr>
            </a:gs>
            <a:gs pos="100000">
              <a:schemeClr val="accent1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ln w="15875">
          <a:solidFill>
            <a:schemeClr val="accent5">
              <a:lumMod val="50000"/>
              <a:alpha val="76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c:spPr>
    </c:plotArea>
    <c:legend>
      <c:legendPos val="t"/>
      <c:layout>
        <c:manualLayout>
          <c:xMode val="edge"/>
          <c:yMode val="edge"/>
          <c:x val="1.6220244208604358E-2"/>
          <c:y val="0.14672700395209221"/>
          <c:w val="0.64188017802122566"/>
          <c:h val="3.0585291458347728E-2"/>
        </c:manualLayout>
      </c:layout>
      <c:overlay val="0"/>
      <c:spPr>
        <a:solidFill>
          <a:schemeClr val="accent3">
            <a:lumMod val="50000"/>
          </a:schemeClr>
        </a:solidFill>
      </c:spPr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shade val="51000"/>
            <a:satMod val="130000"/>
          </a:schemeClr>
        </a:gs>
        <a:gs pos="74000">
          <a:schemeClr val="accent1">
            <a:shade val="93000"/>
            <a:satMod val="130000"/>
            <a:alpha val="93000"/>
          </a:schemeClr>
        </a:gs>
        <a:gs pos="100000">
          <a:schemeClr val="accent1">
            <a:shade val="94000"/>
            <a:satMod val="135000"/>
          </a:schemeClr>
        </a:gs>
      </a:gsLst>
      <a:lin ang="2700000" scaled="1"/>
      <a:tileRect/>
    </a:gradFill>
    <a:ln>
      <a:noFill/>
    </a:ln>
    <a:effectLst>
      <a:outerShdw blurRad="40000" dist="23000" dir="5400000" sx="90000" sy="90000" rotWithShape="0">
        <a:srgbClr val="000000">
          <a:alpha val="35000"/>
        </a:srgbClr>
      </a:outerShdw>
    </a:effectLst>
    <a:scene3d>
      <a:camera prst="orthographicFront"/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-1.1643854928783722E-3"/>
                  <c:y val="-0.23645121639227945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801025547644742E-2"/>
                      <c:h val="0.10615965169600845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8.5835625375979795E-3"/>
                  <c:y val="0.101772616688097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806089962956097E-2"/>
                  <c:y val="0.2948196763209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Благоустройство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4378.6000000000004</c:v>
                </c:pt>
                <c:pt idx="1">
                  <c:v>246.5</c:v>
                </c:pt>
                <c:pt idx="2">
                  <c:v>0</c:v>
                </c:pt>
                <c:pt idx="3">
                  <c:v>1254.8</c:v>
                </c:pt>
                <c:pt idx="4">
                  <c:v>4614.8</c:v>
                </c:pt>
                <c:pt idx="5">
                  <c:v>220.4</c:v>
                </c:pt>
                <c:pt idx="6">
                  <c:v>0</c:v>
                </c:pt>
                <c:pt idx="7">
                  <c:v>44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20242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Лист1!$A$2:$A$9</c15:sqref>
                        </c15:formulaRef>
                      </c:ext>
                    </c:extLst>
                    <c:strCache>
                      <c:ptCount val="8"/>
                      <c:pt idx="0">
                        <c:v>Общегосударственные вопросы</c:v>
                      </c:pt>
                      <c:pt idx="1">
                        <c:v>Национальная оборона</c:v>
                      </c:pt>
                      <c:pt idx="2">
                        <c:v>Национальная безопасность</c:v>
                      </c:pt>
                      <c:pt idx="3">
                        <c:v>Благоустройство</c:v>
                      </c:pt>
                      <c:pt idx="4">
                        <c:v>Культура и кинематография</c:v>
                      </c:pt>
                      <c:pt idx="5">
                        <c:v>Социальная политика</c:v>
                      </c:pt>
                      <c:pt idx="6">
                        <c:v>Физическая культура и спорт</c:v>
                      </c:pt>
                      <c:pt idx="7">
                        <c:v>Национальная безопасность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3388.9</c:v>
                      </c:pt>
                      <c:pt idx="1">
                        <c:v>243.5</c:v>
                      </c:pt>
                      <c:pt idx="3">
                        <c:v>1241.0999999999999</c:v>
                      </c:pt>
                      <c:pt idx="4">
                        <c:v>3016.8</c:v>
                      </c:pt>
                      <c:pt idx="5">
                        <c:v>237.8</c:v>
                      </c:pt>
                      <c:pt idx="6">
                        <c:v>0</c:v>
                      </c:pt>
                      <c:pt idx="7">
                        <c:v>114</c:v>
                      </c:pt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2025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Лист1!$A$2:$A$9</c15:sqref>
                        </c15:formulaRef>
                      </c:ext>
                    </c:extLst>
                    <c:strCache>
                      <c:ptCount val="8"/>
                      <c:pt idx="0">
                        <c:v>Общегосударственные вопросы</c:v>
                      </c:pt>
                      <c:pt idx="1">
                        <c:v>Национальная оборона</c:v>
                      </c:pt>
                      <c:pt idx="2">
                        <c:v>Национальная безопасность</c:v>
                      </c:pt>
                      <c:pt idx="3">
                        <c:v>Благоустройство</c:v>
                      </c:pt>
                      <c:pt idx="4">
                        <c:v>Культура и кинематография</c:v>
                      </c:pt>
                      <c:pt idx="5">
                        <c:v>Социальная политика</c:v>
                      </c:pt>
                      <c:pt idx="6">
                        <c:v>Физическая культура и спорт</c:v>
                      </c:pt>
                      <c:pt idx="7">
                        <c:v>Национальная безопасность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3387.7</c:v>
                      </c:pt>
                      <c:pt idx="3">
                        <c:v>1242.3</c:v>
                      </c:pt>
                      <c:pt idx="4">
                        <c:v>3016.8</c:v>
                      </c:pt>
                      <c:pt idx="5">
                        <c:v>237.8</c:v>
                      </c:pt>
                      <c:pt idx="6">
                        <c:v>0</c:v>
                      </c:pt>
                      <c:pt idx="7">
                        <c:v>114</c:v>
                      </c:pt>
                    </c:numCache>
                  </c:numRef>
                </c:val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726"/>
          <c:w val="0.43274995139496691"/>
          <c:h val="0.811347560062938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"Обеспечение пожарной безопасности Васильевского сельского поселения"-44.0 тыс. руб</c:v>
                </c:pt>
                <c:pt idx="1">
                  <c:v>"Благоустройство и озеленение территории Васильевского сельского поселения"- 1054,8 тыс.руб.</c:v>
                </c:pt>
                <c:pt idx="2">
                  <c:v>"Управление имуществом Васильевского сельского поселения"- 10,0 тыс.руб.</c:v>
                </c:pt>
                <c:pt idx="3">
                  <c:v>"Развитие культуры и спорта Васильевского сельского поселения " - 4614,8тыс.руб.</c:v>
                </c:pt>
                <c:pt idx="4">
                  <c:v>"Энергосбережение и повышение энергетической эффективности  " - 190,0  тыс.руб.</c:v>
                </c:pt>
                <c:pt idx="5">
                  <c:v>"Развитие муниципального управления"-4208,5 тыс.руб.</c:v>
                </c:pt>
                <c:pt idx="6">
                  <c:v>"Дорожная деятельность и безопасность дорожного движения"-0,0 тыс.руб.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</c:v>
                </c:pt>
                <c:pt idx="1">
                  <c:v>1054.8</c:v>
                </c:pt>
                <c:pt idx="2" formatCode="0.0">
                  <c:v>10</c:v>
                </c:pt>
                <c:pt idx="3" formatCode="0.0">
                  <c:v>4614.8</c:v>
                </c:pt>
                <c:pt idx="4" formatCode="0.0">
                  <c:v>190</c:v>
                </c:pt>
                <c:pt idx="5" formatCode="0.0">
                  <c:v>4208.5</c:v>
                </c:pt>
                <c:pt idx="6" formatCode="0.0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974576098228477"/>
          <c:y val="0"/>
          <c:w val="0.33720488827731132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571501006311613"/>
          <c:h val="0.8653448759256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2021 год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Чистка пожарных водоемов</c:v>
                </c:pt>
                <c:pt idx="1">
                  <c:v>Возмещение  стоимости ГСМ добровольным пожарным формированиям</c:v>
                </c:pt>
                <c:pt idx="2">
                  <c:v>Приобретение и установка указателей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6180619713753334E-2"/>
          <c:y val="0.60873815076945181"/>
          <c:w val="0.97601525487524532"/>
          <c:h val="0.39110071147639047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5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2022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Замена ламп накаливания на энергосберегающие 92,0 тыс. руб</c:v>
                </c:pt>
                <c:pt idx="1">
                  <c:v>За использование линий электропередач 98 тыс.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48.4</c:v>
                </c:pt>
                <c:pt idx="1">
                  <c:v>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1317656238916068E-2"/>
          <c:y val="0.49688421608854338"/>
          <c:w val="0.97087820103568501"/>
          <c:h val="0.4899916174122898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4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77927530391507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2022 год</c:v>
                </c:pt>
              </c:strCache>
            </c:strRef>
          </c:tx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Содержание главы сельского поселения - 937,9тыс.руб.</c:v>
                </c:pt>
                <c:pt idx="1">
                  <c:v>Обеспечение деятельности администрации- 3245,6,0 тыс.руб.</c:v>
                </c:pt>
                <c:pt idx="2">
                  <c:v>Резервный фонд 10,0 тыс. руб.</c:v>
                </c:pt>
                <c:pt idx="3">
                  <c:v>Профессиональная подготовка и повышение квалификации муниципальных служащих -15,0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937.9</c:v>
                </c:pt>
                <c:pt idx="1">
                  <c:v>3245.6</c:v>
                </c:pt>
                <c:pt idx="2">
                  <c:v>10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1317656238916068E-2"/>
          <c:y val="0.53560441388488411"/>
          <c:w val="0.9708782010356849"/>
          <c:h val="0.4512714871908616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0736539477504E-2"/>
          <c:y val="0"/>
          <c:w val="0.95764945088754516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2021 год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Лист1!$A$2:$A$5</c:f>
              <c:strCache>
                <c:ptCount val="3"/>
                <c:pt idx="0">
                  <c:v>Обеспечение персоналом связанная с исполнением программы</c:v>
                </c:pt>
                <c:pt idx="1">
                  <c:v>Субсидии на повышение расходов по увеличению заработной платыСофинансирование расходов </c:v>
                </c:pt>
                <c:pt idx="2">
                  <c:v>Содержание материально-технической базы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2837.8</c:v>
                </c:pt>
                <c:pt idx="1">
                  <c:v>759.2</c:v>
                </c:pt>
                <c:pt idx="2">
                  <c:v>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1317656238916068E-2"/>
          <c:y val="0.62820911156512538"/>
          <c:w val="0.97087820103568512"/>
          <c:h val="0.35866667875410535"/>
        </c:manualLayout>
      </c:layout>
      <c:overlay val="0"/>
      <c:spPr>
        <a:solidFill>
          <a:schemeClr val="accent3">
            <a:lumMod val="60000"/>
            <a:lumOff val="40000"/>
          </a:schemeClr>
        </a:solidFill>
        <a:ln>
          <a:solidFill>
            <a:schemeClr val="accent1"/>
          </a:solidFill>
        </a:ln>
      </c:spPr>
      <c:txPr>
        <a:bodyPr/>
        <a:lstStyle/>
        <a:p>
          <a:pPr>
            <a:defRPr sz="1200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2-16T14:17:49.713" idx="1">
    <p:pos x="5351" y="301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206F0-DD42-4F57-8876-A983CC21F26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CBD8F7B-5AF6-45F8-9FDA-142686FA240A}">
      <dgm:prSet phldrT="[Текст]" phldr="1"/>
      <dgm:spPr/>
      <dgm:t>
        <a:bodyPr/>
        <a:lstStyle/>
        <a:p>
          <a:endParaRPr lang="ru-RU"/>
        </a:p>
      </dgm:t>
    </dgm:pt>
    <dgm:pt modelId="{0BDE3D20-0CC3-42B6-8ECB-8A44198A56FA}" type="parTrans" cxnId="{42F60187-B9D4-4A0E-9182-2EFDDC814524}">
      <dgm:prSet/>
      <dgm:spPr/>
      <dgm:t>
        <a:bodyPr/>
        <a:lstStyle/>
        <a:p>
          <a:endParaRPr lang="ru-RU"/>
        </a:p>
      </dgm:t>
    </dgm:pt>
    <dgm:pt modelId="{5E007BE8-F5D7-4048-BD47-058EF45ADF80}" type="sibTrans" cxnId="{42F60187-B9D4-4A0E-9182-2EFDDC814524}">
      <dgm:prSet/>
      <dgm:spPr/>
      <dgm:t>
        <a:bodyPr/>
        <a:lstStyle/>
        <a:p>
          <a:endParaRPr lang="ru-RU"/>
        </a:p>
      </dgm:t>
    </dgm:pt>
    <dgm:pt modelId="{AE4D9948-3312-455B-BC38-49DF761394C3}">
      <dgm:prSet phldrT="[Текст]" phldr="1"/>
      <dgm:spPr/>
      <dgm:t>
        <a:bodyPr/>
        <a:lstStyle/>
        <a:p>
          <a:endParaRPr lang="ru-RU"/>
        </a:p>
      </dgm:t>
    </dgm:pt>
    <dgm:pt modelId="{7F4CC556-3AC7-4289-902E-FAB2EEDB0AEE}" type="parTrans" cxnId="{5B026342-DE78-4E0A-868C-CC850DD053F0}">
      <dgm:prSet/>
      <dgm:spPr/>
      <dgm:t>
        <a:bodyPr/>
        <a:lstStyle/>
        <a:p>
          <a:endParaRPr lang="ru-RU"/>
        </a:p>
      </dgm:t>
    </dgm:pt>
    <dgm:pt modelId="{4DE511DE-1D27-4AAB-8CE7-963E5E97F41F}" type="sibTrans" cxnId="{5B026342-DE78-4E0A-868C-CC850DD053F0}">
      <dgm:prSet/>
      <dgm:spPr/>
      <dgm:t>
        <a:bodyPr/>
        <a:lstStyle/>
        <a:p>
          <a:endParaRPr lang="ru-RU"/>
        </a:p>
      </dgm:t>
    </dgm:pt>
    <dgm:pt modelId="{9605E513-515B-414F-835A-6AA2B9B65CF8}">
      <dgm:prSet phldrT="[Текст]" phldr="1"/>
      <dgm:spPr/>
      <dgm:t>
        <a:bodyPr/>
        <a:lstStyle/>
        <a:p>
          <a:endParaRPr lang="ru-RU"/>
        </a:p>
      </dgm:t>
    </dgm:pt>
    <dgm:pt modelId="{171A4561-A63E-4CAB-ABBA-9488A6433552}" type="parTrans" cxnId="{39B725DA-5779-460E-BF84-E1AE31782A57}">
      <dgm:prSet/>
      <dgm:spPr/>
      <dgm:t>
        <a:bodyPr/>
        <a:lstStyle/>
        <a:p>
          <a:endParaRPr lang="ru-RU"/>
        </a:p>
      </dgm:t>
    </dgm:pt>
    <dgm:pt modelId="{3CF13A6B-F1FD-46E7-8CA2-83FA3138CBFD}" type="sibTrans" cxnId="{39B725DA-5779-460E-BF84-E1AE31782A57}">
      <dgm:prSet/>
      <dgm:spPr/>
      <dgm:t>
        <a:bodyPr/>
        <a:lstStyle/>
        <a:p>
          <a:endParaRPr lang="ru-RU"/>
        </a:p>
      </dgm:t>
    </dgm:pt>
    <dgm:pt modelId="{B52C5B4B-3460-40CB-B6E1-24826681790A}">
      <dgm:prSet phldrT="[Текст]" phldr="1"/>
      <dgm:spPr/>
      <dgm:t>
        <a:bodyPr/>
        <a:lstStyle/>
        <a:p>
          <a:endParaRPr lang="ru-RU"/>
        </a:p>
      </dgm:t>
    </dgm:pt>
    <dgm:pt modelId="{7BE7B402-8F90-438E-A329-CF30A00C7A9B}" type="parTrans" cxnId="{6D853424-E82F-44C8-9135-A1DD58BBBB47}">
      <dgm:prSet/>
      <dgm:spPr/>
      <dgm:t>
        <a:bodyPr/>
        <a:lstStyle/>
        <a:p>
          <a:endParaRPr lang="ru-RU"/>
        </a:p>
      </dgm:t>
    </dgm:pt>
    <dgm:pt modelId="{3851BC2A-FA8F-471E-B399-FAD83C4A1CC3}" type="sibTrans" cxnId="{6D853424-E82F-44C8-9135-A1DD58BBBB47}">
      <dgm:prSet/>
      <dgm:spPr/>
      <dgm:t>
        <a:bodyPr/>
        <a:lstStyle/>
        <a:p>
          <a:endParaRPr lang="ru-RU"/>
        </a:p>
      </dgm:t>
    </dgm:pt>
    <dgm:pt modelId="{4FCB1367-041A-4315-B1F9-69D6E3CC9C67}">
      <dgm:prSet phldrT="[Текст]" phldr="1"/>
      <dgm:spPr/>
      <dgm:t>
        <a:bodyPr/>
        <a:lstStyle/>
        <a:p>
          <a:endParaRPr lang="ru-RU"/>
        </a:p>
      </dgm:t>
    </dgm:pt>
    <dgm:pt modelId="{53BB47CD-616C-43B7-AB04-0B53CDC275B9}" type="parTrans" cxnId="{36FF14BB-1DDC-4F4F-ADF9-7FA388FE83A7}">
      <dgm:prSet/>
      <dgm:spPr/>
      <dgm:t>
        <a:bodyPr/>
        <a:lstStyle/>
        <a:p>
          <a:endParaRPr lang="ru-RU"/>
        </a:p>
      </dgm:t>
    </dgm:pt>
    <dgm:pt modelId="{02F6504D-DBB1-4351-BC4E-C957A82185D7}" type="sibTrans" cxnId="{36FF14BB-1DDC-4F4F-ADF9-7FA388FE83A7}">
      <dgm:prSet/>
      <dgm:spPr/>
      <dgm:t>
        <a:bodyPr/>
        <a:lstStyle/>
        <a:p>
          <a:endParaRPr lang="ru-RU"/>
        </a:p>
      </dgm:t>
    </dgm:pt>
    <dgm:pt modelId="{CBF10899-2DAC-4DB5-B5E3-D57B59F7D079}" type="pres">
      <dgm:prSet presAssocID="{718206F0-DD42-4F57-8876-A983CC21F2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DF6FFE-16B7-4DFA-87F3-FF07503FF0D8}" type="pres">
      <dgm:prSet presAssocID="{5CBD8F7B-5AF6-45F8-9FDA-142686FA24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24E69-62C5-42DB-B5EB-855495EBB299}" type="pres">
      <dgm:prSet presAssocID="{5E007BE8-F5D7-4048-BD47-058EF45ADF8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D8B6432-6612-4F06-AD82-6C27161F5097}" type="pres">
      <dgm:prSet presAssocID="{5E007BE8-F5D7-4048-BD47-058EF45ADF8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6C91A96-9415-44F2-B0D8-25248141D40F}" type="pres">
      <dgm:prSet presAssocID="{AE4D9948-3312-455B-BC38-49DF761394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C1689-7976-40F8-B5A3-A3FEE81B0B44}" type="pres">
      <dgm:prSet presAssocID="{4DE511DE-1D27-4AAB-8CE7-963E5E97F41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D1AF291-D6EC-49E7-AAE4-5E43DDCE97EA}" type="pres">
      <dgm:prSet presAssocID="{4DE511DE-1D27-4AAB-8CE7-963E5E97F41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1FCAAA0-CF48-48E6-8AA7-4B98E001E25F}" type="pres">
      <dgm:prSet presAssocID="{9605E513-515B-414F-835A-6AA2B9B65C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FA1C-B0CE-447E-BE10-31908900C451}" type="pres">
      <dgm:prSet presAssocID="{3CF13A6B-F1FD-46E7-8CA2-83FA3138CBF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0C6DF1C-695F-461C-B53B-E78184E0DC59}" type="pres">
      <dgm:prSet presAssocID="{3CF13A6B-F1FD-46E7-8CA2-83FA3138CBF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6FEFCD3-337B-4277-AE42-33C0AF027FAE}" type="pres">
      <dgm:prSet presAssocID="{B52C5B4B-3460-40CB-B6E1-24826681790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21D5C-0868-4123-B019-E736FE5DB770}" type="pres">
      <dgm:prSet presAssocID="{3851BC2A-FA8F-471E-B399-FAD83C4A1CC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80A25CF-E60E-491E-BA96-4CE627381C07}" type="pres">
      <dgm:prSet presAssocID="{3851BC2A-FA8F-471E-B399-FAD83C4A1CC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67A3D5B-F017-4BD0-8557-5518FCA47A7D}" type="pres">
      <dgm:prSet presAssocID="{4FCB1367-041A-4315-B1F9-69D6E3CC9C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6C31B-6D2C-4BD7-9E76-900EF6BB02B2}" type="pres">
      <dgm:prSet presAssocID="{02F6504D-DBB1-4351-BC4E-C957A82185D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CF049E2-9E6B-4746-ADAC-15B1DF10A76E}" type="pres">
      <dgm:prSet presAssocID="{02F6504D-DBB1-4351-BC4E-C957A82185D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59DE7F7-E113-441A-923C-3F8C1D9F8B3A}" type="presOf" srcId="{4FCB1367-041A-4315-B1F9-69D6E3CC9C67}" destId="{067A3D5B-F017-4BD0-8557-5518FCA47A7D}" srcOrd="0" destOrd="0" presId="urn:microsoft.com/office/officeart/2005/8/layout/cycle2"/>
    <dgm:cxn modelId="{9E9580EC-7189-458C-AE12-801D106474CC}" type="presOf" srcId="{B52C5B4B-3460-40CB-B6E1-24826681790A}" destId="{B6FEFCD3-337B-4277-AE42-33C0AF027FAE}" srcOrd="0" destOrd="0" presId="urn:microsoft.com/office/officeart/2005/8/layout/cycle2"/>
    <dgm:cxn modelId="{59DC8A6E-022C-46DA-9623-F054A30E3C46}" type="presOf" srcId="{02F6504D-DBB1-4351-BC4E-C957A82185D7}" destId="{CCF049E2-9E6B-4746-ADAC-15B1DF10A76E}" srcOrd="1" destOrd="0" presId="urn:microsoft.com/office/officeart/2005/8/layout/cycle2"/>
    <dgm:cxn modelId="{94D1942D-3E64-4089-A817-2BA86F592D02}" type="presOf" srcId="{AE4D9948-3312-455B-BC38-49DF761394C3}" destId="{96C91A96-9415-44F2-B0D8-25248141D40F}" srcOrd="0" destOrd="0" presId="urn:microsoft.com/office/officeart/2005/8/layout/cycle2"/>
    <dgm:cxn modelId="{5D9F4A83-DFF3-4589-9B16-7013A9B26939}" type="presOf" srcId="{3851BC2A-FA8F-471E-B399-FAD83C4A1CC3}" destId="{64021D5C-0868-4123-B019-E736FE5DB770}" srcOrd="0" destOrd="0" presId="urn:microsoft.com/office/officeart/2005/8/layout/cycle2"/>
    <dgm:cxn modelId="{36FF14BB-1DDC-4F4F-ADF9-7FA388FE83A7}" srcId="{718206F0-DD42-4F57-8876-A983CC21F266}" destId="{4FCB1367-041A-4315-B1F9-69D6E3CC9C67}" srcOrd="4" destOrd="0" parTransId="{53BB47CD-616C-43B7-AB04-0B53CDC275B9}" sibTransId="{02F6504D-DBB1-4351-BC4E-C957A82185D7}"/>
    <dgm:cxn modelId="{2C5C59A8-5F45-419A-8936-BE7C911C3E9F}" type="presOf" srcId="{02F6504D-DBB1-4351-BC4E-C957A82185D7}" destId="{1CE6C31B-6D2C-4BD7-9E76-900EF6BB02B2}" srcOrd="0" destOrd="0" presId="urn:microsoft.com/office/officeart/2005/8/layout/cycle2"/>
    <dgm:cxn modelId="{5B026342-DE78-4E0A-868C-CC850DD053F0}" srcId="{718206F0-DD42-4F57-8876-A983CC21F266}" destId="{AE4D9948-3312-455B-BC38-49DF761394C3}" srcOrd="1" destOrd="0" parTransId="{7F4CC556-3AC7-4289-902E-FAB2EEDB0AEE}" sibTransId="{4DE511DE-1D27-4AAB-8CE7-963E5E97F41F}"/>
    <dgm:cxn modelId="{698A9E0B-AD82-42C3-939C-294BF95D9412}" type="presOf" srcId="{5E007BE8-F5D7-4048-BD47-058EF45ADF80}" destId="{E2524E69-62C5-42DB-B5EB-855495EBB299}" srcOrd="0" destOrd="0" presId="urn:microsoft.com/office/officeart/2005/8/layout/cycle2"/>
    <dgm:cxn modelId="{6B362CE0-7593-4C2A-B0DD-40B2C6872D0E}" type="presOf" srcId="{5E007BE8-F5D7-4048-BD47-058EF45ADF80}" destId="{3D8B6432-6612-4F06-AD82-6C27161F5097}" srcOrd="1" destOrd="0" presId="urn:microsoft.com/office/officeart/2005/8/layout/cycle2"/>
    <dgm:cxn modelId="{6D853424-E82F-44C8-9135-A1DD58BBBB47}" srcId="{718206F0-DD42-4F57-8876-A983CC21F266}" destId="{B52C5B4B-3460-40CB-B6E1-24826681790A}" srcOrd="3" destOrd="0" parTransId="{7BE7B402-8F90-438E-A329-CF30A00C7A9B}" sibTransId="{3851BC2A-FA8F-471E-B399-FAD83C4A1CC3}"/>
    <dgm:cxn modelId="{6C7AE72D-7056-4ADE-B69E-35619CD9F10F}" type="presOf" srcId="{3CF13A6B-F1FD-46E7-8CA2-83FA3138CBFD}" destId="{70C6DF1C-695F-461C-B53B-E78184E0DC59}" srcOrd="1" destOrd="0" presId="urn:microsoft.com/office/officeart/2005/8/layout/cycle2"/>
    <dgm:cxn modelId="{C35571B7-0937-4CA3-A0E4-C6FBD8996410}" type="presOf" srcId="{9605E513-515B-414F-835A-6AA2B9B65CF8}" destId="{41FCAAA0-CF48-48E6-8AA7-4B98E001E25F}" srcOrd="0" destOrd="0" presId="urn:microsoft.com/office/officeart/2005/8/layout/cycle2"/>
    <dgm:cxn modelId="{3D96E197-951A-4B68-8131-7937AD47B02B}" type="presOf" srcId="{3851BC2A-FA8F-471E-B399-FAD83C4A1CC3}" destId="{E80A25CF-E60E-491E-BA96-4CE627381C07}" srcOrd="1" destOrd="0" presId="urn:microsoft.com/office/officeart/2005/8/layout/cycle2"/>
    <dgm:cxn modelId="{42F60187-B9D4-4A0E-9182-2EFDDC814524}" srcId="{718206F0-DD42-4F57-8876-A983CC21F266}" destId="{5CBD8F7B-5AF6-45F8-9FDA-142686FA240A}" srcOrd="0" destOrd="0" parTransId="{0BDE3D20-0CC3-42B6-8ECB-8A44198A56FA}" sibTransId="{5E007BE8-F5D7-4048-BD47-058EF45ADF80}"/>
    <dgm:cxn modelId="{983D3C05-F321-4A05-8ABF-7C59AB2E4CA1}" type="presOf" srcId="{4DE511DE-1D27-4AAB-8CE7-963E5E97F41F}" destId="{ED1AF291-D6EC-49E7-AAE4-5E43DDCE97EA}" srcOrd="1" destOrd="0" presId="urn:microsoft.com/office/officeart/2005/8/layout/cycle2"/>
    <dgm:cxn modelId="{39B725DA-5779-460E-BF84-E1AE31782A57}" srcId="{718206F0-DD42-4F57-8876-A983CC21F266}" destId="{9605E513-515B-414F-835A-6AA2B9B65CF8}" srcOrd="2" destOrd="0" parTransId="{171A4561-A63E-4CAB-ABBA-9488A6433552}" sibTransId="{3CF13A6B-F1FD-46E7-8CA2-83FA3138CBFD}"/>
    <dgm:cxn modelId="{9C0051C7-107E-4B46-9B27-22ADE23E3874}" type="presOf" srcId="{718206F0-DD42-4F57-8876-A983CC21F266}" destId="{CBF10899-2DAC-4DB5-B5E3-D57B59F7D079}" srcOrd="0" destOrd="0" presId="urn:microsoft.com/office/officeart/2005/8/layout/cycle2"/>
    <dgm:cxn modelId="{DB72D780-B22F-4078-8DEA-D02DED2DAF9B}" type="presOf" srcId="{5CBD8F7B-5AF6-45F8-9FDA-142686FA240A}" destId="{E5DF6FFE-16B7-4DFA-87F3-FF07503FF0D8}" srcOrd="0" destOrd="0" presId="urn:microsoft.com/office/officeart/2005/8/layout/cycle2"/>
    <dgm:cxn modelId="{4C991EB5-9CE6-4D2F-A483-27755E614E70}" type="presOf" srcId="{4DE511DE-1D27-4AAB-8CE7-963E5E97F41F}" destId="{712C1689-7976-40F8-B5A3-A3FEE81B0B44}" srcOrd="0" destOrd="0" presId="urn:microsoft.com/office/officeart/2005/8/layout/cycle2"/>
    <dgm:cxn modelId="{648938BE-8225-4C12-92AE-C999DB838C2E}" type="presOf" srcId="{3CF13A6B-F1FD-46E7-8CA2-83FA3138CBFD}" destId="{03FEFA1C-B0CE-447E-BE10-31908900C451}" srcOrd="0" destOrd="0" presId="urn:microsoft.com/office/officeart/2005/8/layout/cycle2"/>
    <dgm:cxn modelId="{954C014B-E650-4CF5-A0BA-7B51941522B7}" type="presParOf" srcId="{CBF10899-2DAC-4DB5-B5E3-D57B59F7D079}" destId="{E5DF6FFE-16B7-4DFA-87F3-FF07503FF0D8}" srcOrd="0" destOrd="0" presId="urn:microsoft.com/office/officeart/2005/8/layout/cycle2"/>
    <dgm:cxn modelId="{1ED9CA70-2FCE-4B82-A653-A66CD7BF3A09}" type="presParOf" srcId="{CBF10899-2DAC-4DB5-B5E3-D57B59F7D079}" destId="{E2524E69-62C5-42DB-B5EB-855495EBB299}" srcOrd="1" destOrd="0" presId="urn:microsoft.com/office/officeart/2005/8/layout/cycle2"/>
    <dgm:cxn modelId="{5A788EFD-8B53-4D27-AA55-16F3CFF9C404}" type="presParOf" srcId="{E2524E69-62C5-42DB-B5EB-855495EBB299}" destId="{3D8B6432-6612-4F06-AD82-6C27161F5097}" srcOrd="0" destOrd="0" presId="urn:microsoft.com/office/officeart/2005/8/layout/cycle2"/>
    <dgm:cxn modelId="{004CACD7-5C53-494B-80E3-FA084E74EF89}" type="presParOf" srcId="{CBF10899-2DAC-4DB5-B5E3-D57B59F7D079}" destId="{96C91A96-9415-44F2-B0D8-25248141D40F}" srcOrd="2" destOrd="0" presId="urn:microsoft.com/office/officeart/2005/8/layout/cycle2"/>
    <dgm:cxn modelId="{D0F3632D-62C1-49AD-AF61-6F4EFCF3A2C3}" type="presParOf" srcId="{CBF10899-2DAC-4DB5-B5E3-D57B59F7D079}" destId="{712C1689-7976-40F8-B5A3-A3FEE81B0B44}" srcOrd="3" destOrd="0" presId="urn:microsoft.com/office/officeart/2005/8/layout/cycle2"/>
    <dgm:cxn modelId="{A9AFEF75-90BB-452E-9F62-526C143E59A3}" type="presParOf" srcId="{712C1689-7976-40F8-B5A3-A3FEE81B0B44}" destId="{ED1AF291-D6EC-49E7-AAE4-5E43DDCE97EA}" srcOrd="0" destOrd="0" presId="urn:microsoft.com/office/officeart/2005/8/layout/cycle2"/>
    <dgm:cxn modelId="{02E22B87-A11B-446E-BA9E-486D14A3A8FD}" type="presParOf" srcId="{CBF10899-2DAC-4DB5-B5E3-D57B59F7D079}" destId="{41FCAAA0-CF48-48E6-8AA7-4B98E001E25F}" srcOrd="4" destOrd="0" presId="urn:microsoft.com/office/officeart/2005/8/layout/cycle2"/>
    <dgm:cxn modelId="{4446B7D9-AF40-4910-987A-3BBCC24BDF37}" type="presParOf" srcId="{CBF10899-2DAC-4DB5-B5E3-D57B59F7D079}" destId="{03FEFA1C-B0CE-447E-BE10-31908900C451}" srcOrd="5" destOrd="0" presId="urn:microsoft.com/office/officeart/2005/8/layout/cycle2"/>
    <dgm:cxn modelId="{BCC9D076-8C26-4B0F-9107-9435C24409BD}" type="presParOf" srcId="{03FEFA1C-B0CE-447E-BE10-31908900C451}" destId="{70C6DF1C-695F-461C-B53B-E78184E0DC59}" srcOrd="0" destOrd="0" presId="urn:microsoft.com/office/officeart/2005/8/layout/cycle2"/>
    <dgm:cxn modelId="{84859B67-4E5E-42DC-AEB5-24F477F76686}" type="presParOf" srcId="{CBF10899-2DAC-4DB5-B5E3-D57B59F7D079}" destId="{B6FEFCD3-337B-4277-AE42-33C0AF027FAE}" srcOrd="6" destOrd="0" presId="urn:microsoft.com/office/officeart/2005/8/layout/cycle2"/>
    <dgm:cxn modelId="{6FB14948-C95B-4899-857E-37EDADD5380D}" type="presParOf" srcId="{CBF10899-2DAC-4DB5-B5E3-D57B59F7D079}" destId="{64021D5C-0868-4123-B019-E736FE5DB770}" srcOrd="7" destOrd="0" presId="urn:microsoft.com/office/officeart/2005/8/layout/cycle2"/>
    <dgm:cxn modelId="{003267BA-B211-4B68-A19D-B96A7322F080}" type="presParOf" srcId="{64021D5C-0868-4123-B019-E736FE5DB770}" destId="{E80A25CF-E60E-491E-BA96-4CE627381C07}" srcOrd="0" destOrd="0" presId="urn:microsoft.com/office/officeart/2005/8/layout/cycle2"/>
    <dgm:cxn modelId="{C3E1EDC3-0F5E-484C-9A63-C9EE98D8E437}" type="presParOf" srcId="{CBF10899-2DAC-4DB5-B5E3-D57B59F7D079}" destId="{067A3D5B-F017-4BD0-8557-5518FCA47A7D}" srcOrd="8" destOrd="0" presId="urn:microsoft.com/office/officeart/2005/8/layout/cycle2"/>
    <dgm:cxn modelId="{DFCEA2F7-5775-4BC6-A5B7-14A82139EDA8}" type="presParOf" srcId="{CBF10899-2DAC-4DB5-B5E3-D57B59F7D079}" destId="{1CE6C31B-6D2C-4BD7-9E76-900EF6BB02B2}" srcOrd="9" destOrd="0" presId="urn:microsoft.com/office/officeart/2005/8/layout/cycle2"/>
    <dgm:cxn modelId="{FE4D1BAB-AAA4-4FEC-B9DE-2B6B837E113E}" type="presParOf" srcId="{1CE6C31B-6D2C-4BD7-9E76-900EF6BB02B2}" destId="{CCF049E2-9E6B-4746-ADAC-15B1DF10A76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F6FFE-16B7-4DFA-87F3-FF07503FF0D8}">
      <dsp:nvSpPr>
        <dsp:cNvPr id="0" name=""/>
        <dsp:cNvSpPr/>
      </dsp:nvSpPr>
      <dsp:spPr>
        <a:xfrm>
          <a:off x="16195" y="208771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147" y="210723"/>
        <a:ext cx="9423" cy="9423"/>
      </dsp:txXfrm>
    </dsp:sp>
    <dsp:sp modelId="{E2524E69-62C5-42DB-B5EB-855495EBB299}">
      <dsp:nvSpPr>
        <dsp:cNvPr id="0" name=""/>
        <dsp:cNvSpPr/>
      </dsp:nvSpPr>
      <dsp:spPr>
        <a:xfrm rot="2160000">
          <a:off x="29101" y="219008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236" y="219041"/>
        <a:ext cx="2125" cy="3599"/>
      </dsp:txXfrm>
    </dsp:sp>
    <dsp:sp modelId="{96C91A96-9415-44F2-B0D8-25248141D40F}">
      <dsp:nvSpPr>
        <dsp:cNvPr id="0" name=""/>
        <dsp:cNvSpPr/>
      </dsp:nvSpPr>
      <dsp:spPr>
        <a:xfrm>
          <a:off x="32386" y="220533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338" y="222485"/>
        <a:ext cx="9423" cy="9423"/>
      </dsp:txXfrm>
    </dsp:sp>
    <dsp:sp modelId="{712C1689-7976-40F8-B5A3-A3FEE81B0B44}">
      <dsp:nvSpPr>
        <dsp:cNvPr id="0" name=""/>
        <dsp:cNvSpPr/>
      </dsp:nvSpPr>
      <dsp:spPr>
        <a:xfrm rot="6480000">
          <a:off x="34217" y="234369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144" y="234144"/>
        <a:ext cx="2125" cy="3599"/>
      </dsp:txXfrm>
    </dsp:sp>
    <dsp:sp modelId="{41FCAAA0-CF48-48E6-8AA7-4B98E001E25F}">
      <dsp:nvSpPr>
        <dsp:cNvPr id="0" name=""/>
        <dsp:cNvSpPr/>
      </dsp:nvSpPr>
      <dsp:spPr>
        <a:xfrm>
          <a:off x="26201" y="239566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153" y="241518"/>
        <a:ext cx="9423" cy="9423"/>
      </dsp:txXfrm>
    </dsp:sp>
    <dsp:sp modelId="{03FEFA1C-B0CE-447E-BE10-31908900C451}">
      <dsp:nvSpPr>
        <dsp:cNvPr id="0" name=""/>
        <dsp:cNvSpPr/>
      </dsp:nvSpPr>
      <dsp:spPr>
        <a:xfrm rot="10800000">
          <a:off x="21188" y="243981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605" y="244430"/>
        <a:ext cx="2125" cy="3599"/>
      </dsp:txXfrm>
    </dsp:sp>
    <dsp:sp modelId="{B6FEFCD3-337B-4277-AE42-33C0AF027FAE}">
      <dsp:nvSpPr>
        <dsp:cNvPr id="0" name=""/>
        <dsp:cNvSpPr/>
      </dsp:nvSpPr>
      <dsp:spPr>
        <a:xfrm>
          <a:off x="6189" y="239566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141" y="241518"/>
        <a:ext cx="9423" cy="9423"/>
      </dsp:txXfrm>
    </dsp:sp>
    <dsp:sp modelId="{64021D5C-0868-4123-B019-E736FE5DB770}">
      <dsp:nvSpPr>
        <dsp:cNvPr id="0" name=""/>
        <dsp:cNvSpPr/>
      </dsp:nvSpPr>
      <dsp:spPr>
        <a:xfrm rot="15120000">
          <a:off x="8020" y="234560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8947" y="235683"/>
        <a:ext cx="2125" cy="3599"/>
      </dsp:txXfrm>
    </dsp:sp>
    <dsp:sp modelId="{067A3D5B-F017-4BD0-8557-5518FCA47A7D}">
      <dsp:nvSpPr>
        <dsp:cNvPr id="0" name=""/>
        <dsp:cNvSpPr/>
      </dsp:nvSpPr>
      <dsp:spPr>
        <a:xfrm>
          <a:off x="5" y="220533"/>
          <a:ext cx="13327" cy="13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57" y="222485"/>
        <a:ext cx="9423" cy="9423"/>
      </dsp:txXfrm>
    </dsp:sp>
    <dsp:sp modelId="{1CE6C31B-6D2C-4BD7-9E76-900EF6BB02B2}">
      <dsp:nvSpPr>
        <dsp:cNvPr id="0" name=""/>
        <dsp:cNvSpPr/>
      </dsp:nvSpPr>
      <dsp:spPr>
        <a:xfrm rot="19440000">
          <a:off x="12911" y="219126"/>
          <a:ext cx="3542" cy="4497"/>
        </a:xfrm>
        <a:prstGeom prst="rightArrow">
          <a:avLst>
            <a:gd name="adj1" fmla="val 80036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046" y="219991"/>
        <a:ext cx="2125" cy="3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0.54783</cdr:x>
      <cdr:y>0.11494</cdr:y>
    </cdr:from>
    <cdr:to>
      <cdr:x>0.65217</cdr:x>
      <cdr:y>0.25287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00600" y="762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1.25528E-6</cdr:x>
      <cdr:y>0.01149</cdr:y>
    </cdr:from>
    <cdr:to>
      <cdr:x>1.25528E-6</cdr:x>
      <cdr:y>0.01149</cdr:y>
    </cdr:to>
    <cdr:pic>
      <cdr:nvPicPr>
        <cdr:cNvPr id="2" name="chart" title="Структура и динамика безвозмездных поступлений в 2021-2023 годах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rightnessContrast bright="-40000"/>
                  </a14:imgEffect>
                </a14:imgLayer>
              </a14:imgProps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1" y="76172"/>
          <a:ext cx="0" cy="0"/>
        </a:xfrm>
        <a:prstGeom xmlns:a="http://schemas.openxmlformats.org/drawingml/2006/main" prst="rect">
          <a:avLst/>
        </a:prstGeom>
        <a:ln xmlns:a="http://schemas.openxmlformats.org/drawingml/2006/main" w="190500" cap="sq">
          <a:solidFill>
            <a:srgbClr val="C8C6BD"/>
          </a:solidFill>
          <a:prstDash val="solid"/>
          <a:miter lim="800000"/>
        </a:ln>
        <a:effectLst xmlns:a="http://schemas.openxmlformats.org/drawingml/2006/main">
          <a:outerShdw blurRad="254000" algn="bl" rotWithShape="0">
            <a:srgbClr val="000000">
              <a:alpha val="43000"/>
            </a:srgbClr>
          </a:outerShdw>
          <a:softEdge rad="393700"/>
        </a:effectLst>
        <a:scene3d xmlns:a="http://schemas.openxmlformats.org/drawingml/2006/main">
          <a:camera prst="perspectiveFront" fov="5400000"/>
          <a:lightRig rig="freezing" dir="t"/>
        </a:scene3d>
        <a:sp3d xmlns:a="http://schemas.openxmlformats.org/drawingml/2006/main" extrusionH="25400">
          <a:bevelT w="304800" h="152400" prst="hardEdge"/>
          <a:extrusionClr>
            <a:srgbClr val="000000"/>
          </a:extrusionClr>
        </a:sp3d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</a:t>
          </a:r>
          <a:r>
            <a:rPr lang="ru-RU" sz="1800" dirty="0" smtClean="0"/>
            <a:t>год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</a:t>
          </a:r>
          <a:r>
            <a:rPr lang="ru-RU" sz="1800" dirty="0" smtClean="0"/>
            <a:t>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B0D49F-7628-4A62-9093-4E8A8FF50576}" type="datetimeFigureOut">
              <a:rPr lang="ru-RU"/>
              <a:pPr>
                <a:defRPr/>
              </a:pPr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CEA91-D14D-4CC4-9D04-2A6A6DA54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564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34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E4248-2661-4650-B19D-F3DFB59EF505}" type="slidenum">
              <a:rPr lang="ru-RU" sz="1200" smtClean="0"/>
              <a:pPr eaLnBrk="1" hangingPunct="1"/>
              <a:t>26</a:t>
            </a:fld>
            <a:endParaRPr lang="ru-RU" sz="1200" smtClean="0"/>
          </a:p>
        </p:txBody>
      </p:sp>
    </p:spTree>
    <p:extLst>
      <p:ext uri="{BB962C8B-B14F-4D97-AF65-F5344CB8AC3E}">
        <p14:creationId xmlns:p14="http://schemas.microsoft.com/office/powerpoint/2010/main" val="1531612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D016F4-A9CF-442D-B903-ED16C4E34FF6}" type="slidenum">
              <a:rPr lang="ru-RU" smtClean="0">
                <a:latin typeface="Arial" charset="0"/>
                <a:cs typeface="Arial" charset="0"/>
              </a:rPr>
              <a:pPr eaLnBrk="1" hangingPunct="1"/>
              <a:t>27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30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E4248-2661-4650-B19D-F3DFB59EF505}" type="slidenum">
              <a:rPr lang="ru-RU" sz="1200" smtClean="0"/>
              <a:pPr eaLnBrk="1" hangingPunct="1"/>
              <a:t>28</a:t>
            </a:fld>
            <a:endParaRPr lang="ru-RU" sz="1200" smtClean="0"/>
          </a:p>
        </p:txBody>
      </p:sp>
    </p:spTree>
    <p:extLst>
      <p:ext uri="{BB962C8B-B14F-4D97-AF65-F5344CB8AC3E}">
        <p14:creationId xmlns:p14="http://schemas.microsoft.com/office/powerpoint/2010/main" val="2078734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E4248-2661-4650-B19D-F3DFB59EF505}" type="slidenum">
              <a:rPr lang="ru-RU" sz="1200" smtClean="0"/>
              <a:pPr eaLnBrk="1" hangingPunct="1"/>
              <a:t>29</a:t>
            </a:fld>
            <a:endParaRPr lang="ru-RU" sz="1200" smtClean="0"/>
          </a:p>
        </p:txBody>
      </p:sp>
    </p:spTree>
    <p:extLst>
      <p:ext uri="{BB962C8B-B14F-4D97-AF65-F5344CB8AC3E}">
        <p14:creationId xmlns:p14="http://schemas.microsoft.com/office/powerpoint/2010/main" val="131055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5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7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7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601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76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95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ACEA91-D14D-4CC4-9D04-2A6A6DA5447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6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98CF6-D65F-404E-9AA6-5ADC5E2E93CA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CE0C7-8408-4363-98C4-E3A17D1C911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898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1739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5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18210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36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3591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C811E-0FEF-4DF7-9D54-7583C36A7B12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8A556-06C7-4922-B78A-FCC483A0CF1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781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0F83-1E3C-4C2E-9B4B-B0B393B3AFEC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27519-58D4-4143-9F0B-9BEA1A186FD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525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82D08-51A5-4C3D-AA2D-E75DAF9EBFA8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6447C-C83B-42D9-9CC2-57E5ED27DD6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12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48033C-8629-4B54-97A7-79789D962AE0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748E3-73AC-42B2-9F5C-5C126C5128F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262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921390-0700-4E65-9725-873564E1AD8D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F06A0-9417-4AE2-8150-221B4FF997F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836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B8EB6-F500-4001-B7D1-7320243883CA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196D7-3334-45EA-919D-CDD16F5524C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309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41BAA-54A5-4525-9AEF-162975945995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683D3-1813-4895-9ECD-0FCDFE7945A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5735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A8033-FF7C-4FDE-8304-740F55057C18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B9713-66F7-48E5-8717-1C0F99BF452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5220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2C8B-4A78-4F05-B831-EA8891A11A7B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10119-27B8-4B38-97CE-F4C74716C61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90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94D26-5C5C-46BE-A473-9367B768D4F5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2BD8-78E5-4A51-B2C1-9A3FCF17BB0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715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80BD21-2881-41E2-BCC5-4523EC0017D7}" type="datetimeFigureOut">
              <a:rPr lang="ru-RU" smtClean="0"/>
              <a:pPr>
                <a:defRPr/>
              </a:pPr>
              <a:t>14.11.2022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87EA862-230D-4D28-901A-FA002BB286B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413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wasiladmin@rambler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28600"/>
            <a:ext cx="8458200" cy="11398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500" i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Васильевское сельское поселение Шуйского муниципального района Ивановской области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566863"/>
            <a:ext cx="9144000" cy="5257800"/>
          </a:xfr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6000">
                <a:schemeClr val="accent3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76200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u="sng" dirty="0" smtClean="0">
                <a:solidFill>
                  <a:srgbClr val="6600FF"/>
                </a:solidFill>
              </a:rPr>
              <a:t>Бюджет для граждан</a:t>
            </a:r>
            <a:endParaRPr lang="ru-RU" sz="1200" u="sng" dirty="0" smtClean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200" u="sng" dirty="0">
              <a:solidFill>
                <a:srgbClr val="000066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(Подготовлен на основе проекта бюджета Васильевского сельского поселения на 2023 и на плановый период 2024 и 2025годов)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95800"/>
            <a:ext cx="2880000" cy="22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04800"/>
            <a:ext cx="8229600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u="sng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Объём безвозмездных поступлений в бюджет Васильевского сельского поселения                       на  2023-2025 годы</a:t>
            </a:r>
          </a:p>
        </p:txBody>
      </p:sp>
      <p:graphicFrame>
        <p:nvGraphicFramePr>
          <p:cNvPr id="82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12767"/>
              </p:ext>
            </p:extLst>
          </p:nvPr>
        </p:nvGraphicFramePr>
        <p:xfrm>
          <a:off x="342900" y="1371600"/>
          <a:ext cx="8001000" cy="5457797"/>
        </p:xfrm>
        <a:graphic>
          <a:graphicData uri="http://schemas.openxmlformats.org/drawingml/2006/table">
            <a:tbl>
              <a:tblPr/>
              <a:tblGrid>
                <a:gridCol w="3657600"/>
                <a:gridCol w="1371600"/>
                <a:gridCol w="1447800"/>
                <a:gridCol w="1524000"/>
              </a:tblGrid>
              <a:tr h="442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5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Дотации бюджетам поселений на выравнивание бюджетной обеспеченности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92620215001100000151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6474,1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6479,5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6479,5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12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Дотации бюджетам на поддержку мер по обеспечению сбалансированности бюджетов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749,3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750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92620235118100000151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246,5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254,9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2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 субсидии бюджетам сельских поселений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92620229999100000151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1029,1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122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Субвенции бюджетам поселений на обеспечение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92620235082100000151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122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Межбюджетные трансферты, передаваемые бюджетам поселений из бюджетов муниципальных районов на осуществление части полномочий по решению вопросов местного значения в соответствии с заключенными договорами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92620240014100000151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59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8830,8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6734,4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6479,5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374350"/>
              </p:ext>
            </p:extLst>
          </p:nvPr>
        </p:nvGraphicFramePr>
        <p:xfrm>
          <a:off x="282388" y="0"/>
          <a:ext cx="8763000" cy="821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9144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Структура и динамика безвозмездных</a:t>
            </a:r>
            <a:r>
              <a:rPr lang="ru-RU" sz="2800" baseline="0" dirty="0" smtClean="0">
                <a:solidFill>
                  <a:schemeClr val="accent2">
                    <a:lumMod val="50000"/>
                  </a:schemeClr>
                </a:solidFill>
              </a:rPr>
              <a:t> поступлений в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2023-2025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6476998"/>
            <a:ext cx="8229600" cy="76201"/>
          </a:xfrm>
          <a:effectLst>
            <a:outerShdw dist="2540000" dir="6180000" sx="111000" sy="111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25000" lnSpcReduction="20000"/>
          </a:bodyPr>
          <a:lstStyle/>
          <a:p>
            <a:endParaRPr lang="ru-RU" sz="800" dirty="0">
              <a:solidFill>
                <a:srgbClr val="7030A0"/>
              </a:solidFill>
              <a:effectLst>
                <a:outerShdw blurRad="355600" dist="469900" dir="180000" algn="ctr" rotWithShape="0">
                  <a:schemeClr val="accent6">
                    <a:lumMod val="50000"/>
                    <a:alpha val="41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33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651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ru-RU" sz="2000" b="1" i="1" u="sng" dirty="0" smtClean="0">
                <a:solidFill>
                  <a:srgbClr val="C00000"/>
                </a:solidFill>
              </a:rPr>
              <a:t>Структура расходов бюджета Васильевского сельского поселения за период 2023-2025 годы</a:t>
            </a: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26917"/>
              </p:ext>
            </p:extLst>
          </p:nvPr>
        </p:nvGraphicFramePr>
        <p:xfrm>
          <a:off x="457200" y="1447800"/>
          <a:ext cx="8229600" cy="4464380"/>
        </p:xfrm>
        <a:graphic>
          <a:graphicData uri="http://schemas.openxmlformats.org/drawingml/2006/table">
            <a:tbl>
              <a:tblPr/>
              <a:tblGrid>
                <a:gridCol w="4038600"/>
                <a:gridCol w="1066800"/>
                <a:gridCol w="1600200"/>
                <a:gridCol w="15240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 Общегосударственные вопросы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4378,6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3873,6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3827,3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   Национальная оборона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    Национальная экономика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601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0310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Национальная безопасность и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  правоохранительная деятельность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    Жилищно-коммунальное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хозяйство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    Культура и искусство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3155,9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3255,9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   Социальная политика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      Физическая культура и спорт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ИТОГО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10759,1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8733,9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652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Исполнение бюджета по расходам</a:t>
            </a:r>
            <a:endParaRPr lang="ru-RU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5660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74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229600" cy="838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Муниципальные программы</a:t>
            </a:r>
          </a:p>
        </p:txBody>
      </p:sp>
      <p:graphicFrame>
        <p:nvGraphicFramePr>
          <p:cNvPr id="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12279"/>
              </p:ext>
            </p:extLst>
          </p:nvPr>
        </p:nvGraphicFramePr>
        <p:xfrm>
          <a:off x="457200" y="1447800"/>
          <a:ext cx="8229600" cy="5440404"/>
        </p:xfrm>
        <a:graphic>
          <a:graphicData uri="http://schemas.openxmlformats.org/drawingml/2006/table">
            <a:tbl>
              <a:tblPr/>
              <a:tblGrid>
                <a:gridCol w="3429000"/>
                <a:gridCol w="1676400"/>
                <a:gridCol w="1600200"/>
                <a:gridCol w="1524000"/>
              </a:tblGrid>
              <a:tr h="456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Обеспечение пожарной безопасности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44,0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114,0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114,0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73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Благоустройство и озеленение территории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1054,7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935,0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1014,9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Управление имуществом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4. Развитие культуры и спорта Васильевского сельского поселения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4614,8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3155,9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3255,9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94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Энергосбережение и повышение энергетической эффективности на территории Васильевского 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190,0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170,0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170,0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муниципального управления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4208,5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3823,1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3827,3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Дорожная деятельность и безопасность дорожного движения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Непрограммное 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637,1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525,9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220,4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10759,1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8733,9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8612,6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398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Муниципальные программы</a:t>
            </a:r>
            <a:br>
              <a:rPr lang="ru-RU" dirty="0" smtClean="0"/>
            </a:br>
            <a:r>
              <a:rPr lang="ru-RU" sz="1400" dirty="0" smtClean="0"/>
              <a:t>(исполнение бюджета в разрезе муниципальных программ за 10 месяцев)</a:t>
            </a:r>
            <a:endParaRPr lang="ru-RU" dirty="0" smtClean="0"/>
          </a:p>
        </p:txBody>
      </p:sp>
      <p:graphicFrame>
        <p:nvGraphicFramePr>
          <p:cNvPr id="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56245"/>
              </p:ext>
            </p:extLst>
          </p:nvPr>
        </p:nvGraphicFramePr>
        <p:xfrm>
          <a:off x="457200" y="1397000"/>
          <a:ext cx="8229600" cy="5491204"/>
        </p:xfrm>
        <a:graphic>
          <a:graphicData uri="http://schemas.openxmlformats.org/drawingml/2006/table">
            <a:tbl>
              <a:tblPr/>
              <a:tblGrid>
                <a:gridCol w="3429000"/>
                <a:gridCol w="1676400"/>
                <a:gridCol w="1600200"/>
                <a:gridCol w="1524000"/>
              </a:tblGrid>
              <a:tr h="507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факт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% 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Обеспечение пожарной безопасности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73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Благоустройство и озеленение территории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2416,0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1880,8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Управление имуществом Васильевского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4. Развитие культуры и спорта Васильевского сельского поселения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4466,1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3538,8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94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Энергосбережение и повышение энергетической эффективности на территории Васильевского  сельского поселения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муниципального управления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4151,9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3027,4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Дорожная деятельность и безопасность дорожного движения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550,8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550,8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Непрограммное 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671,8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376,7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3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12890,7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9905,7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76,8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kern="1200" cap="none" baseline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kumimoji="0" lang="ru-RU" sz="4100" b="1" kern="1200" cap="none" baseline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81000" y="228600"/>
            <a:ext cx="8316144" cy="108012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ктура расходов в рамках муниципальных программ Васильевского сельского поселения на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508912"/>
              </p:ext>
            </p:extLst>
          </p:nvPr>
        </p:nvGraphicFramePr>
        <p:xfrm>
          <a:off x="392902" y="1308720"/>
          <a:ext cx="8329642" cy="55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82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2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110302"/>
              </p:ext>
            </p:extLst>
          </p:nvPr>
        </p:nvGraphicFramePr>
        <p:xfrm>
          <a:off x="500034" y="2071677"/>
          <a:ext cx="5000660" cy="4693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1.Обеспечение мероприятий в области пожарной безопасности на территории Васильевского сельского поселения</a:t>
                      </a:r>
                      <a:endParaRPr lang="ru-RU" sz="1800" b="1" kern="12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Основной целью Программы являются  предупреждение гибели  людей,  детей,  учащихся  и персонала, сбережение материальных     ценностей    при    пожарах    в муниципальном  жилом  фонде,    в муниципальных учреждениях. </a:t>
                      </a:r>
                      <a:br>
                        <a:rPr lang="ru-RU" sz="1800" i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400" i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160,1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234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74277"/>
              </p:ext>
            </p:extLst>
          </p:nvPr>
        </p:nvGraphicFramePr>
        <p:xfrm>
          <a:off x="5572132" y="1214422"/>
          <a:ext cx="3214710" cy="526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2667000"/>
            <a:ext cx="164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2023год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999" y="228600"/>
            <a:ext cx="7970519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Муниципальная программа «Обеспечение пожарной безопасности Васильевского сельского поселения»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8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57541"/>
              </p:ext>
            </p:extLst>
          </p:nvPr>
        </p:nvGraphicFramePr>
        <p:xfrm>
          <a:off x="457200" y="1600200"/>
          <a:ext cx="7272808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sz="800" b="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первичных мер пожарной безопасности на территории Васильевского сельского поселения.</a:t>
                      </a: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Повышение уровня общественной безопасности.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Уменьшение количества пожаров и смягчение возможных последствий, а также повышение безопасности населения и защищенности объектов инфраструктуры от пожаров.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46646"/>
              </p:ext>
            </p:extLst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 и повышение Энергетической эффективности в Васильевском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370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096623"/>
              </p:ext>
            </p:extLst>
          </p:nvPr>
        </p:nvGraphicFramePr>
        <p:xfrm>
          <a:off x="5143504" y="1295400"/>
          <a:ext cx="3500462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13035"/>
            <a:ext cx="7772400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Муниципальная программа «Энергосбережение и энергетическая эффективность на территории Васильевского сельского поселения»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79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14400" y="277813"/>
            <a:ext cx="8229600" cy="11398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 </a:t>
            </a:r>
            <a:endParaRPr lang="ru-RU" sz="25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  <a:gradFill flip="none" rotWithShape="1">
            <a:gsLst>
              <a:gs pos="0">
                <a:schemeClr val="accent3">
                  <a:lumMod val="7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это форма образования и расходования денежных средств предназначенных для финансового обеспечения задач и функций местного самоуправления.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Принятие и исполнение бюджета Васильевского сельского поселения проводится путем проведения публичных слушаний в соответствии с: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Font typeface="Arial" charset="0"/>
              <a:buChar char="•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Федеральным законом от 06.10.2003 № 131-ФЗ  «Об общих принципах организации местного самоуправления в Российской Федерации»;</a:t>
            </a:r>
          </a:p>
          <a:p>
            <a:pPr marL="0" indent="0" algn="just" eaLnBrk="1" hangingPunct="1">
              <a:spcBef>
                <a:spcPct val="0"/>
              </a:spcBef>
              <a:buClrTx/>
              <a:buFont typeface="Wingdings 2" pitchFamily="18" charset="2"/>
              <a:buNone/>
              <a:defRPr/>
            </a:pP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Font typeface="Arial" charset="0"/>
              <a:buChar char="•"/>
              <a:defRPr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Уставом Васильевского сельского поселения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17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95179"/>
              </p:ext>
            </p:extLst>
          </p:nvPr>
        </p:nvGraphicFramePr>
        <p:xfrm>
          <a:off x="457200" y="1600200"/>
          <a:ext cx="7272808" cy="38079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73489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Замена ламп накаливания на энергосберегающие, (поэтапная замена люминесцентных ламп, ламп ДРЛ,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ДНаТ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энергосберегающие, в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светодиодные).</a:t>
                      </a:r>
                      <a:endParaRPr lang="ru-RU" sz="16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Повышение энергетической эффективности    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при потреблении энергетических ресурсов в     </a:t>
                      </a:r>
                    </a:p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Васильевском сельском поселении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Улучшение качества жизни и благосостояния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населения Васильевского сельского поселения;</a:t>
                      </a:r>
                    </a:p>
                    <a:p>
                      <a:pPr marL="342900" indent="-342900" algn="l">
                        <a:buNone/>
                      </a:pP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358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3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286808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Васильевского сельского поселения «Развитие муниципального управления»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6859061"/>
              </p:ext>
            </p:extLst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муниципального управления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 -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3617,9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–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4151,9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4208,5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5594537"/>
              </p:ext>
            </p:extLst>
          </p:nvPr>
        </p:nvGraphicFramePr>
        <p:xfrm>
          <a:off x="5436096" y="1219200"/>
          <a:ext cx="313643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553200" y="2470666"/>
            <a:ext cx="2366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2023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4381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3400" y="685800"/>
            <a:ext cx="8229600" cy="114300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Васильевского сельского поселения «Развитие культуры на территории Васильевского сельского поселения»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202188"/>
              </p:ext>
            </p:extLst>
          </p:nvPr>
        </p:nvGraphicFramePr>
        <p:xfrm>
          <a:off x="395536" y="1916832"/>
          <a:ext cx="5105158" cy="376514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на территории Васильевского сельского поселения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2021 год  -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4368,9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2022 год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4466,1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рублей;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2023 год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4614,8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рублей.;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03151"/>
              </p:ext>
            </p:extLst>
          </p:nvPr>
        </p:nvGraphicFramePr>
        <p:xfrm>
          <a:off x="5715008" y="1928802"/>
          <a:ext cx="2928958" cy="4548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4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92318"/>
              </p:ext>
            </p:extLst>
          </p:nvPr>
        </p:nvGraphicFramePr>
        <p:xfrm>
          <a:off x="1043608" y="836713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092318"/>
              </p:ext>
            </p:extLst>
          </p:nvPr>
        </p:nvGraphicFramePr>
        <p:xfrm>
          <a:off x="1066800" y="838200"/>
          <a:ext cx="7272808" cy="56886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294752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 клубных формированиях.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значимых культурно - </a:t>
                      </a: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разных уровней.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 платных культурно – массовых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выездных и выходных мероприятий.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конкурсов и фестивалей разного уровня.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11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Обеспечение доступа населения к культурным ценностям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Рост качества услуг в сфере культуры.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- Оживление театральной и концертной жизни Васильевского сельского поселения.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- Увеличение доли одаренных детей, реализующих себя в творчестве.</a:t>
                      </a:r>
                    </a:p>
                    <a:p>
                      <a:pPr marL="342900" indent="-342900">
                        <a:buNone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- Рост числа участников и посетителей фестивалей, конкурсов, культурных проектов, социально значимых мероприятий.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49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43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176574"/>
              </p:ext>
            </p:extLst>
          </p:nvPr>
        </p:nvGraphicFramePr>
        <p:xfrm>
          <a:off x="500034" y="2071677"/>
          <a:ext cx="5000660" cy="489949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обеспечение уличного освещения на территории Васильевского сельского поселения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 благоустройства и озеленения территории Васильевского сельского поселения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ритуальных услуг и содержание мест      захоронения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 ремонт питьевых колодцев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2384,7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2416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—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54,8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685632"/>
              </p:ext>
            </p:extLst>
          </p:nvPr>
        </p:nvGraphicFramePr>
        <p:xfrm>
          <a:off x="5535589" y="1603463"/>
          <a:ext cx="321471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04248" y="2276872"/>
            <a:ext cx="140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 smtClean="0"/>
              <a:t>год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143000" y="611832"/>
          <a:ext cx="45719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1700" y="403134"/>
            <a:ext cx="7848599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Муниципальная программа «Благоустройство и озеленение территории Васильевского сельского поселения»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18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132767"/>
              </p:ext>
            </p:extLst>
          </p:nvPr>
        </p:nvGraphicFramePr>
        <p:xfrm>
          <a:off x="1000100" y="785794"/>
          <a:ext cx="7272808" cy="5090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82428"/>
                <a:gridCol w="4790380"/>
              </a:tblGrid>
              <a:tr h="1259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(показатели) программы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проведение комплексной оценки территории  Васильевского сельского поселения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плана мероприятий комплексного благоустройства территории Васильевского сельского поселения.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263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реализации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уровня внешнего благоустройства и санитарного содержания населенных пунктов Васильевского сельского поселения Шуйского муниципального района;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совершенствование эстетического вида Васильевского сельского поселения Шуйского муниципального района;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активизации работ по благоустройству территории поселения в границах населенных пунктов, строительству и реконструкции систем наружного освещения улиц населенных пунктов;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развитие и поддержка инициатив жителей населенных пунктов по благоустройству, санитарной очистке придомовых территорий;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повышение общего  уровня благоустройства поселения.</a:t>
                      </a: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4248" y="17008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029324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26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2057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Муниципальный долг </a:t>
            </a:r>
            <a:r>
              <a:rPr lang="ru-RU" altLang="ru-RU" dirty="0" smtClean="0"/>
              <a:t>Васильевского сельского поселения</a:t>
            </a:r>
            <a:endParaRPr lang="ru-RU" dirty="0" smtClean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28600" y="3429000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</a:rPr>
              <a:t>Предельный объем муниципального долга- 0,00 руб.</a:t>
            </a:r>
          </a:p>
          <a:p>
            <a:pPr algn="ctr"/>
            <a:r>
              <a:rPr lang="ru-RU" altLang="ru-RU" dirty="0" smtClean="0">
                <a:latin typeface="Times New Roman" pitchFamily="18" charset="0"/>
              </a:rPr>
              <a:t>Предельный объем расходов на обслуживание муниципального долга – 0,00 руб.</a:t>
            </a:r>
            <a:endParaRPr lang="ru-RU" alt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sz="2390" dirty="0">
                <a:solidFill>
                  <a:schemeClr val="accent6">
                    <a:lumMod val="75000"/>
                  </a:schemeClr>
                </a:solidFill>
              </a:rPr>
              <a:t>Муниципальный долг </a:t>
            </a:r>
            <a:r>
              <a:rPr lang="ru-RU" altLang="ru-RU" sz="239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Васильевского сельского поселения</a:t>
            </a:r>
            <a:endParaRPr lang="ru-RU" sz="239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65" name="Прямоугольник 3"/>
          <p:cNvSpPr>
            <a:spLocks noChangeArrowheads="1"/>
          </p:cNvSpPr>
          <p:nvPr/>
        </p:nvSpPr>
        <p:spPr bwMode="auto">
          <a:xfrm>
            <a:off x="456964" y="1707682"/>
            <a:ext cx="8000802" cy="119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390" dirty="0">
                <a:solidFill>
                  <a:schemeClr val="accent6"/>
                </a:solidFill>
                <a:latin typeface="Times New Roman" pitchFamily="18" charset="0"/>
              </a:rPr>
              <a:t>Предельный объем муниципального долга- 0,00 руб.</a:t>
            </a:r>
          </a:p>
          <a:p>
            <a:pPr algn="ctr">
              <a:defRPr/>
            </a:pPr>
            <a:r>
              <a:rPr lang="ru-RU" altLang="ru-RU" sz="2390" dirty="0">
                <a:solidFill>
                  <a:schemeClr val="accent6"/>
                </a:solidFill>
                <a:latin typeface="Times New Roman" pitchFamily="18" charset="0"/>
              </a:rPr>
              <a:t>Предельный объем расходов на обслуживание муниципального долга – 0,00 руб.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205013" y="2926949"/>
            <a:ext cx="6610378" cy="3227114"/>
          </a:xfrm>
          <a:prstGeom prst="horizontalScroll">
            <a:avLst>
              <a:gd name="adj" fmla="val 9843"/>
            </a:avLst>
          </a:prstGeom>
          <a:solidFill>
            <a:schemeClr val="accent2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76200" dist="50800" dir="5400000" rotWithShape="0">
              <a:srgbClr val="7030A0">
                <a:alpha val="60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 anchorCtr="1"/>
          <a:lstStyle/>
          <a:p>
            <a:pPr indent="17708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96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08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9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39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Социально-значимые проекты, предусмотренные к финансированию  за счет бюджета Васильевского сельского поселения поселения на </a:t>
            </a:r>
            <a:r>
              <a:rPr lang="ru-RU" sz="239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2023год </a:t>
            </a:r>
            <a:r>
              <a:rPr lang="ru-RU" sz="239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sz="239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39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39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годов </a:t>
            </a:r>
            <a:r>
              <a:rPr lang="ru-RU" sz="239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планируются  </a:t>
            </a:r>
          </a:p>
        </p:txBody>
      </p:sp>
    </p:spTree>
    <p:extLst>
      <p:ext uri="{BB962C8B-B14F-4D97-AF65-F5344CB8AC3E}">
        <p14:creationId xmlns:p14="http://schemas.microsoft.com/office/powerpoint/2010/main" val="1640178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6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Получение информации по проекту бюджета </a:t>
            </a:r>
            <a: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Васильевского сельского поселения</a:t>
            </a:r>
            <a:br>
              <a:rPr lang="ru-RU" alt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</a:b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304800" y="1600200"/>
            <a:ext cx="838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Граждане желающие получить более подробную информацию по проекту бюджета Васильевского сельского поселения на 2023 год и на плановый период 2024 и 2025  годов могут обратится в администрацию к главе поселения (49351)34-183 или в финансовый отдел (49351)34-131, а также задать интересующие вопросы по проекту бюджета посредством официального сайта  поселения или электронной почты администрации.</a:t>
            </a:r>
            <a:endParaRPr lang="ru-RU" altLang="ru-RU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600" dirty="0" smtClean="0"/>
              <a:t>Контактная информация и обратная связь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66725" y="1600200"/>
            <a:ext cx="8001000" cy="4585871"/>
          </a:xfrm>
          <a:prstGeom prst="rec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78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Администрация Васильевского сельского поселения</a:t>
            </a:r>
          </a:p>
          <a:p>
            <a:pPr algn="ctr"/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/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Адрес: 155926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, Ивановская </a:t>
            </a:r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область, Шуйский район, 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          с. Васильевское</a:t>
            </a:r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 ул. Советская</a:t>
            </a:r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, д.1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тел. (49351)31-131, факс (49351) 34-131</a:t>
            </a:r>
          </a:p>
          <a:p>
            <a:pPr algn="ctr"/>
            <a:r>
              <a:rPr lang="en-US" altLang="ru-RU" dirty="0">
                <a:solidFill>
                  <a:srgbClr val="7030A0"/>
                </a:solidFill>
                <a:latin typeface="Times New Roman" pitchFamily="18" charset="0"/>
              </a:rPr>
              <a:t>e-mail: </a:t>
            </a:r>
            <a:r>
              <a:rPr lang="en-US" u="sng" dirty="0" smtClean="0">
                <a:solidFill>
                  <a:srgbClr val="7030A0"/>
                </a:solidFill>
                <a:hlinkClick r:id="rId3"/>
              </a:rPr>
              <a:t>wasiladmin@ivnet.ru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График работы администрации: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с 8:00 до 17:00 перерыв на обед с 12:00 до 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13:00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Сайт администрации: </a:t>
            </a:r>
            <a:r>
              <a:rPr lang="en-US" dirty="0" smtClean="0">
                <a:solidFill>
                  <a:srgbClr val="7030A0"/>
                </a:solidFill>
              </a:rPr>
              <a:t>http: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wasil-admin.ru/documents/index.html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184150" cy="460375"/>
          </a:xfrm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20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120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1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30" name="Group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576448"/>
              </p:ext>
            </p:extLst>
          </p:nvPr>
        </p:nvGraphicFramePr>
        <p:xfrm>
          <a:off x="457200" y="533400"/>
          <a:ext cx="8229600" cy="60579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638800">
                <a:tc>
                  <a:txBody>
                    <a:bodyPr/>
                    <a:lstStyle/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ctr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этапы составления проекта местного бюджета на очередной финансовый год и на плановый период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Подготовка и рассмотрение исходных данных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составления проекта местного бюджета на очередной финансовый год и на плановый период: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        До 1 октября текущего финансового года постановлением администрации одобряются (утверждаются) исходные данные для составления проекта местного бюджета: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-прогноз социально-экономического развития Васильевского сельского поселения на очередной финансовый год и на плановый период;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-основные направления бюджетной и налоговой политики Васильевского сельского поселения на очередной финансовый год и на плановый период;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-основные характеристики местного бюджета на очередной финансовый год и на плановый период;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-распределение бюджетных ассигнований на исполнение действующих обязательств по главным распорядителям средств местного бюджета и разделам классификации расходов бюджетов;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-распределение бюджетных ассигнований местного бюджета на исполнение вновь принимаемых обязательств;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-перечень приоритетных направлений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расходных обязательств. Исходные данные для составления проекта местного бюджета на очередной финансовый год и на плановый период представляются для рассмотрения и обсуждения в коллегию администрации поселения до 15 октября текущего финансового года.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и рассмотрение проекта местного бюджета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очередной финансовый год и на плановый период: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до 15 октября текущего финансового года рассматриваются и утверждаются: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программы, предлагаемые для реализации начиная с очередного финансового года (планового периода), а также изменения, вносимые в утвержденные муниципальные программы, решения об оценке эффективности реализации муниципальных программ;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	до 17 октября текущего финансового года до главных распорядителей средств местного бюджета доводятся предельные объемы расходов местного бюджета на очередной финансовый год и на плановый период;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	до 25 октября текущего финансового года исходя из предельных объемов расходов на очередной финансовый год и на плановый период главные распорядители средств местного бюджета планируют бюджетные ассигнования на очередной финансовый год и на плановый период;</a:t>
                      </a:r>
                    </a:p>
                    <a:p>
                      <a:pPr marL="12700" marR="0" lvl="0" indent="0" algn="just" defTabSz="914400" rtl="0" eaLnBrk="1" fontAlgn="base" latinLnBrk="0" hangingPunct="1">
                        <a:lnSpc>
                          <a:spcPts val="13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г) не позднее 15 ноября текущего финансового года проект решения Совета Васильевского сельского поселения   о местном  бюджете на очередной финансовый год и на плановый период представляется в Совет Васильевского сельского поселения.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2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4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9906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Основные направления бюджетной политики Васильевского поселения 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2023-2025годы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04800" y="1268412"/>
            <a:ext cx="8686800" cy="51323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800" dirty="0" smtClean="0"/>
              <a:t>необходимость осуществления бюджетных расходов с учетом возможностей доходной базы бюджета;</a:t>
            </a:r>
          </a:p>
          <a:p>
            <a:r>
              <a:rPr lang="ru-RU" sz="1800" dirty="0" smtClean="0"/>
              <a:t>планирование бюджетных ассигнований исходя из необходимости безусловного исполнения действующих расходных обязательств, в первую очередь социально ориентированных;</a:t>
            </a:r>
          </a:p>
          <a:p>
            <a:r>
              <a:rPr lang="ru-RU" sz="1800" dirty="0" smtClean="0"/>
              <a:t>ограничение роста расходов бюджета поселения и минимизация кредиторской задолженности бюджета поселения;</a:t>
            </a:r>
          </a:p>
          <a:p>
            <a:r>
              <a:rPr lang="ru-RU" sz="1800" dirty="0" smtClean="0"/>
              <a:t>формирование муниципальных программ поселения, исходя из четко определенных долгосрочных целей социально-экономического развития поселения и индикаторов их достижения с одновременным обеспечением охвата муниципальными программами поселения максимально возможного числа направлений социально-экономического развития поселения и, соответственно, большей части бюджетных ассигнований;</a:t>
            </a:r>
          </a:p>
          <a:p>
            <a:r>
              <a:rPr lang="ru-RU" sz="1800" dirty="0" smtClean="0"/>
              <a:t>повышение эффективности бюджетных расходов, реализуемых в рамках муниципальных программ поселения, на основе оценки достигнутых результатов;</a:t>
            </a:r>
          </a:p>
          <a:p>
            <a:r>
              <a:rPr lang="ru-RU" sz="1800" dirty="0" smtClean="0"/>
              <a:t>содействие формированию местного бюджета в программном формате;</a:t>
            </a:r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5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Основные направления бюджетной политики Васильевского поселения на 2023-2025 годы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11725"/>
          </a:xfrm>
          <a:gradFill>
            <a:gsLst>
              <a:gs pos="0">
                <a:schemeClr val="accent3">
                  <a:lumMod val="75000"/>
                </a:schemeClr>
              </a:gs>
              <a:gs pos="79000">
                <a:schemeClr val="accent3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dirty="0" smtClean="0"/>
              <a:t>повышение эффективности бюджетных расходов в целом, в том числе</a:t>
            </a:r>
          </a:p>
          <a:p>
            <a:r>
              <a:rPr lang="ru-RU" sz="1400" dirty="0" smtClean="0"/>
              <a:t>за счет оптимизации закупок для обеспечения муниципальных нужд, бюджетной сети муниципальных учреждений поселения, численности муниципальных служащих и работников бюджетной сферы, введения единых подходов к определению нормативов затрат на оказание муниципальных услуг;</a:t>
            </a:r>
          </a:p>
          <a:p>
            <a:r>
              <a:rPr lang="ru-RU" sz="1400" dirty="0" smtClean="0"/>
              <a:t>дальнейшее совершенствование и проведение углубленного анализа нормативных затрат на оказание муниципальных услуг в целях выявления существенной дифференциации в стоимости однотипных муниципальных услуг и принятия мер по оптимизации затрат на их оказание;</a:t>
            </a:r>
          </a:p>
          <a:p>
            <a:r>
              <a:rPr lang="ru-RU" sz="1400" dirty="0" smtClean="0"/>
              <a:t>повышение ответственности главных распорядителей бюджетных средств за эффективность бюджетных расходов, повышение доступности и качества, предоставляемых населению муниципальных услуг;</a:t>
            </a:r>
          </a:p>
          <a:p>
            <a:r>
              <a:rPr lang="ru-RU" sz="1400" dirty="0" smtClean="0"/>
              <a:t>расширение принципа нуждаемости и адресности при предоставлении мер социальной поддержки отдельным категориям граждан;</a:t>
            </a:r>
          </a:p>
          <a:p>
            <a:r>
              <a:rPr lang="ru-RU" sz="1400" dirty="0" smtClean="0"/>
              <a:t>проведение структурных реформ в социальной сфере (изменений, направленных на повышение эффективности отраслей социальной сферы);</a:t>
            </a:r>
          </a:p>
          <a:p>
            <a:r>
              <a:rPr lang="ru-RU" sz="1400" dirty="0" smtClean="0"/>
              <a:t>расширение практики использования механизмов государственно­-частного партнерства, в том числе в социальной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23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показатели бюджета </a:t>
            </a: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fornian FB" pitchFamily="18" charset="0"/>
              </a:rPr>
              <a:t>Васильевского </a:t>
            </a:r>
            <a:r>
              <a:rPr lang="ru-RU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на 2023-2025 годы</a:t>
            </a:r>
          </a:p>
        </p:txBody>
      </p:sp>
      <p:graphicFrame>
        <p:nvGraphicFramePr>
          <p:cNvPr id="620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29985"/>
              </p:ext>
            </p:extLst>
          </p:nvPr>
        </p:nvGraphicFramePr>
        <p:xfrm>
          <a:off x="685800" y="1981200"/>
          <a:ext cx="7772400" cy="4257677"/>
        </p:xfrm>
        <a:graphic>
          <a:graphicData uri="http://schemas.openxmlformats.org/drawingml/2006/table">
            <a:tbl>
              <a:tblPr/>
              <a:tblGrid>
                <a:gridCol w="3079750"/>
                <a:gridCol w="1492250"/>
                <a:gridCol w="1733550"/>
                <a:gridCol w="1466850"/>
              </a:tblGrid>
              <a:tr h="5142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2023 год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10759,1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8733,9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8612,6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6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1928,3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1999,5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2133,1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1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8830,8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6734,4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6479,5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поселений на выравнивание бюджетной обеспеченности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6474,1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6479,5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6479,5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10759,1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8733,9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8612,6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06907698"/>
              </p:ext>
            </p:extLst>
          </p:nvPr>
        </p:nvGraphicFramePr>
        <p:xfrm>
          <a:off x="457200" y="13716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scene3d>
            <a:camera prst="perspectiveAbove"/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Основные показатели доходов бюджета Васильевского сельского поселения на 2023-2025 годы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022706"/>
              </p:ext>
            </p:extLst>
          </p:nvPr>
        </p:nvGraphicFramePr>
        <p:xfrm>
          <a:off x="457200" y="1935162"/>
          <a:ext cx="8229600" cy="49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381000"/>
            <a:ext cx="8229600" cy="68580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sz="3200" b="1" dirty="0" smtClean="0">
                <a:effectLst>
                  <a:glow rad="2286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2022 год</a:t>
            </a:r>
          </a:p>
        </p:txBody>
      </p:sp>
    </p:spTree>
    <p:extLst>
      <p:ext uri="{BB962C8B-B14F-4D97-AF65-F5344CB8AC3E}">
        <p14:creationId xmlns:p14="http://schemas.microsoft.com/office/powerpoint/2010/main" val="230109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Объём налоговых и неналоговых доходов бюджета Васильевского сельского поселения на 2023-2025годы</a:t>
            </a:r>
            <a:b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031456"/>
              </p:ext>
            </p:extLst>
          </p:nvPr>
        </p:nvGraphicFramePr>
        <p:xfrm>
          <a:off x="457200" y="1397000"/>
          <a:ext cx="8077200" cy="6832597"/>
        </p:xfrm>
        <a:graphic>
          <a:graphicData uri="http://schemas.openxmlformats.org/drawingml/2006/table">
            <a:tbl>
              <a:tblPr/>
              <a:tblGrid>
                <a:gridCol w="3429000"/>
                <a:gridCol w="1600200"/>
                <a:gridCol w="1600200"/>
                <a:gridCol w="1447800"/>
              </a:tblGrid>
              <a:tr h="463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3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доходы физических лиц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18210102000010000110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744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463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совокупный доход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18210503000010000110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63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имущество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18210601030100000110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798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Земельный налог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18210606000000000110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995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Государственная пошлина за совершение нотариальных действий (за исключением действий совершаемых консульскими учреждениями Российской федерации)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92610804020010000110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  <a:tr h="978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92611105000000000120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995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оказания платных услуг (работ) и компенсации затрат получателями средств бюджетов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92611301000000000130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</a:tr>
              <a:tr h="463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2133,1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3371</TotalTime>
  <Words>2049</Words>
  <Application>Microsoft Office PowerPoint</Application>
  <PresentationFormat>Экран (4:3)</PresentationFormat>
  <Paragraphs>423</Paragraphs>
  <Slides>29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Californian FB</vt:lpstr>
      <vt:lpstr>Times New Roman</vt:lpstr>
      <vt:lpstr>Trebuchet MS</vt:lpstr>
      <vt:lpstr>Wingdings</vt:lpstr>
      <vt:lpstr>Wingdings 2</vt:lpstr>
      <vt:lpstr>Wingdings 3</vt:lpstr>
      <vt:lpstr>Грань</vt:lpstr>
      <vt:lpstr>Васильевское сельское поселение Шуйского муниципального района Ивановской области</vt:lpstr>
      <vt:lpstr>Бюджет муниципального образования  </vt:lpstr>
      <vt:lpstr> </vt:lpstr>
      <vt:lpstr>Основные направления бюджетной политики Васильевского поселения на 2023-2025годы</vt:lpstr>
      <vt:lpstr>Основные направления бюджетной политики Васильевского поселения на 2023-2025 годы</vt:lpstr>
      <vt:lpstr>Основные показатели бюджета Васильевского сельского поселения на 2023-2025 годы</vt:lpstr>
      <vt:lpstr>Основные показатели доходов бюджета Васильевского сельского поселения на 2023-2025 годы</vt:lpstr>
      <vt:lpstr>Презентация PowerPoint</vt:lpstr>
      <vt:lpstr>Объём налоговых и неналоговых доходов бюджета Васильевского сельского поселения на 2023-2025годы </vt:lpstr>
      <vt:lpstr>Объём безвозмездных поступлений в бюджет Васильевского сельского поселения                       на  2023-2025 годы</vt:lpstr>
      <vt:lpstr>Структура и динамика безвозмездных поступлений в 2023-2025</vt:lpstr>
      <vt:lpstr>Структура расходов бюджета Васильевского сельского поселения за период 2023-2025 годы</vt:lpstr>
      <vt:lpstr>Исполнение бюджета по расходам</vt:lpstr>
      <vt:lpstr>Муниципальные программы</vt:lpstr>
      <vt:lpstr>Муниципальные программы (исполнение бюджета в разрезе муниципальных программ за 10 месяцев)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Васильевского сельского поселения «Развитие муниципального управления»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Васильевского сельского поселения</vt:lpstr>
      <vt:lpstr>Муниципальный долг Васильевского сельского поселения</vt:lpstr>
      <vt:lpstr>Получение информации по проекту бюджета Васильевского сельского поселения </vt:lpstr>
      <vt:lpstr>Контактная информация и обратная связь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DEPO</dc:creator>
  <cp:lastModifiedBy>Пользователь</cp:lastModifiedBy>
  <cp:revision>213</cp:revision>
  <cp:lastPrinted>2019-12-11T10:10:49Z</cp:lastPrinted>
  <dcterms:created xsi:type="dcterms:W3CDTF">2014-05-06T12:20:54Z</dcterms:created>
  <dcterms:modified xsi:type="dcterms:W3CDTF">2022-11-14T06:56:45Z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